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0" r:id="rId5"/>
    <p:sldId id="261" r:id="rId6"/>
    <p:sldId id="258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4660"/>
  </p:normalViewPr>
  <p:slideViewPr>
    <p:cSldViewPr>
      <p:cViewPr varScale="1">
        <p:scale>
          <a:sx n="50" d="100"/>
          <a:sy n="50" d="100"/>
        </p:scale>
        <p:origin x="1358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84F2E-0B20-499A-8D0A-5D35D96F003B}" type="datetimeFigureOut">
              <a:rPr lang="en-US" smtClean="0"/>
              <a:pPr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0CCD3-0D1A-4F09-8888-97B2884A5B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84F2E-0B20-499A-8D0A-5D35D96F003B}" type="datetimeFigureOut">
              <a:rPr lang="en-US" smtClean="0"/>
              <a:pPr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0CCD3-0D1A-4F09-8888-97B2884A5B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84F2E-0B20-499A-8D0A-5D35D96F003B}" type="datetimeFigureOut">
              <a:rPr lang="en-US" smtClean="0"/>
              <a:pPr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0CCD3-0D1A-4F09-8888-97B2884A5B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84F2E-0B20-499A-8D0A-5D35D96F003B}" type="datetimeFigureOut">
              <a:rPr lang="en-US" smtClean="0"/>
              <a:pPr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0CCD3-0D1A-4F09-8888-97B2884A5B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84F2E-0B20-499A-8D0A-5D35D96F003B}" type="datetimeFigureOut">
              <a:rPr lang="en-US" smtClean="0"/>
              <a:pPr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0CCD3-0D1A-4F09-8888-97B2884A5B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84F2E-0B20-499A-8D0A-5D35D96F003B}" type="datetimeFigureOut">
              <a:rPr lang="en-US" smtClean="0"/>
              <a:pPr/>
              <a:t>6/29/2020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0CCD3-0D1A-4F09-8888-97B2884A5B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84F2E-0B20-499A-8D0A-5D35D96F003B}" type="datetimeFigureOut">
              <a:rPr lang="en-US" smtClean="0"/>
              <a:pPr/>
              <a:t>6/29/2020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0CCD3-0D1A-4F09-8888-97B2884A5B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84F2E-0B20-499A-8D0A-5D35D96F003B}" type="datetimeFigureOut">
              <a:rPr lang="en-US" smtClean="0"/>
              <a:pPr/>
              <a:t>6/29/2020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0CCD3-0D1A-4F09-8888-97B2884A5B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84F2E-0B20-499A-8D0A-5D35D96F003B}" type="datetimeFigureOut">
              <a:rPr lang="en-US" smtClean="0"/>
              <a:pPr/>
              <a:t>6/29/2020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0CCD3-0D1A-4F09-8888-97B2884A5B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84F2E-0B20-499A-8D0A-5D35D96F003B}" type="datetimeFigureOut">
              <a:rPr lang="en-US" smtClean="0"/>
              <a:pPr/>
              <a:t>6/29/2020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0CCD3-0D1A-4F09-8888-97B2884A5B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84F2E-0B20-499A-8D0A-5D35D96F003B}" type="datetimeFigureOut">
              <a:rPr lang="en-US" smtClean="0"/>
              <a:pPr/>
              <a:t>6/29/2020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0CCD3-0D1A-4F09-8888-97B2884A5B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84F2E-0B20-499A-8D0A-5D35D96F003B}" type="datetimeFigureOut">
              <a:rPr lang="en-US" smtClean="0"/>
              <a:pPr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0CCD3-0D1A-4F09-8888-97B2884A5B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Buddhism" TargetMode="External"/><Relationship Id="rId3" Type="http://schemas.openxmlformats.org/officeDocument/2006/relationships/hyperlink" Target="https://en.wikipedia.org/wiki/Irreligion" TargetMode="External"/><Relationship Id="rId7" Type="http://schemas.openxmlformats.org/officeDocument/2006/relationships/hyperlink" Target="https://en.wikipedia.org/wiki/Sikhism" TargetMode="External"/><Relationship Id="rId2" Type="http://schemas.openxmlformats.org/officeDocument/2006/relationships/hyperlink" Target="https://en.wikipedia.org/wiki/Christianit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Judaism" TargetMode="External"/><Relationship Id="rId5" Type="http://schemas.openxmlformats.org/officeDocument/2006/relationships/hyperlink" Target="https://en.wikipedia.org/wiki/Hinduism" TargetMode="External"/><Relationship Id="rId4" Type="http://schemas.openxmlformats.org/officeDocument/2006/relationships/hyperlink" Target="https://en.wikipedia.org/wiki/Islam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8662" y="428605"/>
            <a:ext cx="7486648" cy="857256"/>
          </a:xfrm>
        </p:spPr>
        <p:txBody>
          <a:bodyPr/>
          <a:lstStyle/>
          <a:p>
            <a:r>
              <a:rPr lang="en-GB" dirty="0" smtClean="0"/>
              <a:t>Celebrating Differences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786" y="1643050"/>
            <a:ext cx="7715304" cy="3995750"/>
          </a:xfrm>
        </p:spPr>
        <p:txBody>
          <a:bodyPr/>
          <a:lstStyle/>
          <a:p>
            <a:endParaRPr lang="en-GB" dirty="0" smtClean="0"/>
          </a:p>
          <a:p>
            <a:endParaRPr lang="en-US" dirty="0"/>
          </a:p>
        </p:txBody>
      </p:sp>
      <p:pic>
        <p:nvPicPr>
          <p:cNvPr id="7170" name="Picture 2" descr="Eastbrook Web Ad Sep17 v1"/>
          <p:cNvPicPr>
            <a:picLocks noChangeAspect="1" noChangeArrowheads="1"/>
          </p:cNvPicPr>
          <p:nvPr/>
        </p:nvPicPr>
        <p:blipFill>
          <a:blip r:embed="rId2"/>
          <a:srcRect r="48684"/>
          <a:stretch>
            <a:fillRect/>
          </a:stretch>
        </p:blipFill>
        <p:spPr bwMode="auto">
          <a:xfrm>
            <a:off x="2714612" y="3286124"/>
            <a:ext cx="3000396" cy="1743809"/>
          </a:xfrm>
          <a:prstGeom prst="rect">
            <a:avLst/>
          </a:prstGeom>
          <a:noFill/>
        </p:spPr>
      </p:pic>
      <p:pic>
        <p:nvPicPr>
          <p:cNvPr id="7172" name="Picture 4" descr="http://eastbrookshow.co.u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1714488"/>
            <a:ext cx="3393304" cy="1071570"/>
          </a:xfrm>
          <a:prstGeom prst="rect">
            <a:avLst/>
          </a:prstGeom>
          <a:noFill/>
        </p:spPr>
      </p:pic>
      <p:pic>
        <p:nvPicPr>
          <p:cNvPr id="7174" name="Picture 6" descr="See the source imag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1357298"/>
            <a:ext cx="1853228" cy="18569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DIVERSITY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b="1" dirty="0" smtClean="0"/>
              <a:t>Guess the word</a:t>
            </a:r>
          </a:p>
          <a:p>
            <a:endParaRPr lang="en-GB" dirty="0"/>
          </a:p>
          <a:p>
            <a:pPr>
              <a:buNone/>
            </a:pPr>
            <a:r>
              <a:rPr lang="en-GB" dirty="0" smtClean="0"/>
              <a:t>Definition:</a:t>
            </a:r>
          </a:p>
          <a:p>
            <a:r>
              <a:rPr lang="en-GB" dirty="0" smtClean="0"/>
              <a:t>The fact of there being many different people, groups or opinions in society. </a:t>
            </a:r>
          </a:p>
          <a:p>
            <a:r>
              <a:rPr lang="en-GB" dirty="0" smtClean="0"/>
              <a:t> These may include religions; ethnicities; likes and dislikes which help to make up our identities.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London - How diverse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London is extremely diverse. Below are a few </a:t>
            </a:r>
          </a:p>
          <a:p>
            <a:pPr>
              <a:buNone/>
            </a:pPr>
            <a:r>
              <a:rPr lang="en-GB" dirty="0" smtClean="0"/>
              <a:t>statistics that represent people living in London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Population: </a:t>
            </a:r>
            <a:r>
              <a:rPr lang="en-US" dirty="0"/>
              <a:t>8.825 million 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Nations represented: 270</a:t>
            </a:r>
          </a:p>
          <a:p>
            <a:pPr>
              <a:buNone/>
            </a:pPr>
            <a:r>
              <a:rPr lang="en-GB" dirty="0" smtClean="0"/>
              <a:t>Languages: 300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Religion – How diverse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Londoners practice various religions </a:t>
            </a:r>
            <a:endParaRPr lang="en-US" dirty="0"/>
          </a:p>
          <a:p>
            <a:pPr>
              <a:buNone/>
            </a:pPr>
            <a:r>
              <a:rPr lang="en-US" dirty="0" smtClean="0">
                <a:hlinkClick r:id="rId2" tooltip="Christianity"/>
              </a:rPr>
              <a:t>Christianity</a:t>
            </a:r>
            <a:r>
              <a:rPr lang="en-US" dirty="0" smtClean="0"/>
              <a:t> </a:t>
            </a:r>
            <a:r>
              <a:rPr lang="en-US" dirty="0"/>
              <a:t>(48.4</a:t>
            </a:r>
            <a:r>
              <a:rPr lang="en-US" dirty="0" smtClean="0"/>
              <a:t>%)</a:t>
            </a:r>
          </a:p>
          <a:p>
            <a:pPr>
              <a:buNone/>
            </a:pPr>
            <a:r>
              <a:rPr lang="en-US" dirty="0" smtClean="0">
                <a:hlinkClick r:id="rId3" tooltip="Irreligion"/>
              </a:rPr>
              <a:t>Not religious</a:t>
            </a:r>
            <a:r>
              <a:rPr lang="en-US" dirty="0" smtClean="0"/>
              <a:t> (20.7%)</a:t>
            </a:r>
          </a:p>
          <a:p>
            <a:pPr>
              <a:buNone/>
            </a:pPr>
            <a:r>
              <a:rPr lang="en-US" dirty="0" smtClean="0">
                <a:hlinkClick r:id="rId4" tooltip="Islam"/>
              </a:rPr>
              <a:t>Islam</a:t>
            </a:r>
            <a:r>
              <a:rPr lang="en-US" dirty="0" smtClean="0"/>
              <a:t> </a:t>
            </a:r>
            <a:r>
              <a:rPr lang="en-US" dirty="0"/>
              <a:t>(12.4%)</a:t>
            </a:r>
          </a:p>
          <a:p>
            <a:pPr>
              <a:buNone/>
            </a:pPr>
            <a:r>
              <a:rPr lang="en-US" dirty="0" smtClean="0">
                <a:hlinkClick r:id="rId5" tooltip="Hinduism"/>
              </a:rPr>
              <a:t>Hinduism</a:t>
            </a:r>
            <a:r>
              <a:rPr lang="en-US" dirty="0" smtClean="0"/>
              <a:t> </a:t>
            </a:r>
            <a:r>
              <a:rPr lang="en-US" dirty="0"/>
              <a:t>(5</a:t>
            </a:r>
            <a:r>
              <a:rPr lang="en-US" dirty="0" smtClean="0"/>
              <a:t>%)</a:t>
            </a:r>
          </a:p>
          <a:p>
            <a:pPr>
              <a:buNone/>
            </a:pPr>
            <a:r>
              <a:rPr lang="en-US" dirty="0" smtClean="0">
                <a:hlinkClick r:id="rId6" tooltip="Judaism"/>
              </a:rPr>
              <a:t>Judaism</a:t>
            </a:r>
            <a:r>
              <a:rPr lang="en-US" dirty="0" smtClean="0"/>
              <a:t> (1.8%)</a:t>
            </a:r>
          </a:p>
          <a:p>
            <a:pPr>
              <a:buNone/>
            </a:pPr>
            <a:r>
              <a:rPr lang="en-US" dirty="0" smtClean="0">
                <a:hlinkClick r:id="rId7" tooltip="Sikhism"/>
              </a:rPr>
              <a:t>Sikhism</a:t>
            </a:r>
            <a:r>
              <a:rPr lang="en-US" dirty="0" smtClean="0"/>
              <a:t> </a:t>
            </a:r>
            <a:r>
              <a:rPr lang="en-US" dirty="0"/>
              <a:t>(1.5%)</a:t>
            </a:r>
          </a:p>
          <a:p>
            <a:pPr>
              <a:buNone/>
            </a:pPr>
            <a:r>
              <a:rPr lang="en-US" dirty="0" smtClean="0">
                <a:hlinkClick r:id="rId8" tooltip="Buddhism"/>
              </a:rPr>
              <a:t>Buddhism</a:t>
            </a:r>
            <a:r>
              <a:rPr lang="en-US" dirty="0" smtClean="0"/>
              <a:t> </a:t>
            </a:r>
            <a:r>
              <a:rPr lang="en-US" dirty="0"/>
              <a:t>(1</a:t>
            </a:r>
            <a:r>
              <a:rPr lang="en-US" dirty="0" smtClean="0"/>
              <a:t>%)</a:t>
            </a:r>
          </a:p>
          <a:p>
            <a:pPr>
              <a:buNone/>
            </a:pPr>
            <a:r>
              <a:rPr lang="en-US" dirty="0" smtClean="0"/>
              <a:t>Other religions (0.6%)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Sports – How diverse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GB" dirty="0" smtClean="0"/>
              <a:t>People in London support different teams. There </a:t>
            </a:r>
          </a:p>
          <a:p>
            <a:pPr>
              <a:buNone/>
            </a:pPr>
            <a:r>
              <a:rPr lang="en-GB" dirty="0" smtClean="0"/>
              <a:t>are 7 London teams in the Premier League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/>
              <a:t>  </a:t>
            </a:r>
            <a:r>
              <a:rPr lang="en-GB" dirty="0" smtClean="0"/>
              <a:t>        Arsenal </a:t>
            </a:r>
          </a:p>
          <a:p>
            <a:pPr>
              <a:buNone/>
            </a:pPr>
            <a:r>
              <a:rPr lang="en-GB" dirty="0"/>
              <a:t> </a:t>
            </a:r>
            <a:r>
              <a:rPr lang="en-GB" dirty="0" smtClean="0"/>
              <a:t>         Chelsea</a:t>
            </a:r>
          </a:p>
          <a:p>
            <a:pPr>
              <a:buNone/>
            </a:pPr>
            <a:r>
              <a:rPr lang="en-GB" dirty="0"/>
              <a:t> </a:t>
            </a:r>
            <a:r>
              <a:rPr lang="en-GB" dirty="0" smtClean="0"/>
              <a:t>         Crystal Palace</a:t>
            </a:r>
          </a:p>
          <a:p>
            <a:pPr>
              <a:buNone/>
            </a:pPr>
            <a:r>
              <a:rPr lang="en-GB" dirty="0"/>
              <a:t> </a:t>
            </a:r>
            <a:r>
              <a:rPr lang="en-GB" dirty="0" smtClean="0"/>
              <a:t>         Fulham</a:t>
            </a:r>
          </a:p>
          <a:p>
            <a:pPr>
              <a:buNone/>
            </a:pPr>
            <a:r>
              <a:rPr lang="en-GB" dirty="0"/>
              <a:t> </a:t>
            </a:r>
            <a:r>
              <a:rPr lang="en-GB" dirty="0" smtClean="0"/>
              <a:t>         Tottenham Hotspur</a:t>
            </a:r>
          </a:p>
          <a:p>
            <a:pPr>
              <a:buNone/>
            </a:pPr>
            <a:r>
              <a:rPr lang="en-GB" dirty="0"/>
              <a:t> </a:t>
            </a:r>
            <a:r>
              <a:rPr lang="en-GB" dirty="0" smtClean="0"/>
              <a:t>         Watford</a:t>
            </a:r>
          </a:p>
          <a:p>
            <a:pPr>
              <a:buNone/>
            </a:pPr>
            <a:r>
              <a:rPr lang="en-GB" dirty="0"/>
              <a:t> </a:t>
            </a:r>
            <a:r>
              <a:rPr lang="en-GB" dirty="0" smtClean="0"/>
              <a:t>         West Ham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My Identity Crest</a:t>
            </a:r>
            <a:endParaRPr lang="en-US" dirty="0"/>
          </a:p>
        </p:txBody>
      </p:sp>
      <p:pic>
        <p:nvPicPr>
          <p:cNvPr id="1026" name="Picture 2" descr="C:\Users\glenniglan\Pictures\Crest-Template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57422" y="1428736"/>
            <a:ext cx="4071966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1011222"/>
          </a:xfrm>
        </p:spPr>
        <p:txBody>
          <a:bodyPr/>
          <a:lstStyle/>
          <a:p>
            <a:r>
              <a:rPr lang="en-GB" dirty="0" smtClean="0"/>
              <a:t>Your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 smtClean="0"/>
              <a:t>Design your own identity </a:t>
            </a:r>
            <a:r>
              <a:rPr lang="en-GB" dirty="0" smtClean="0"/>
              <a:t>crest on an A4 page (as on the previous slide)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Draw and colour </a:t>
            </a:r>
            <a:r>
              <a:rPr lang="en-GB" dirty="0" smtClean="0"/>
              <a:t>4 symbols that represent how diverse you </a:t>
            </a:r>
            <a:r>
              <a:rPr lang="en-GB" dirty="0" smtClean="0"/>
              <a:t>are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These may include:</a:t>
            </a:r>
          </a:p>
          <a:p>
            <a:pPr>
              <a:buNone/>
            </a:pPr>
            <a:r>
              <a:rPr lang="en-GB" dirty="0"/>
              <a:t> </a:t>
            </a:r>
            <a:r>
              <a:rPr lang="en-GB" dirty="0" smtClean="0"/>
              <a:t>   Nationality</a:t>
            </a:r>
          </a:p>
          <a:p>
            <a:pPr>
              <a:buNone/>
            </a:pPr>
            <a:r>
              <a:rPr lang="en-GB" dirty="0"/>
              <a:t> </a:t>
            </a:r>
            <a:r>
              <a:rPr lang="en-GB" dirty="0" smtClean="0"/>
              <a:t>   Religion</a:t>
            </a:r>
          </a:p>
          <a:p>
            <a:pPr>
              <a:buNone/>
            </a:pPr>
            <a:r>
              <a:rPr lang="en-GB" dirty="0"/>
              <a:t> </a:t>
            </a:r>
            <a:r>
              <a:rPr lang="en-GB" dirty="0" smtClean="0"/>
              <a:t>   Ethnicity </a:t>
            </a:r>
          </a:p>
          <a:p>
            <a:pPr>
              <a:buNone/>
            </a:pPr>
            <a:r>
              <a:rPr lang="en-GB" dirty="0"/>
              <a:t> </a:t>
            </a:r>
            <a:r>
              <a:rPr lang="en-GB" dirty="0" smtClean="0"/>
              <a:t>   Football Club</a:t>
            </a:r>
          </a:p>
          <a:p>
            <a:pPr>
              <a:buNone/>
            </a:pPr>
            <a:r>
              <a:rPr lang="en-GB" dirty="0"/>
              <a:t> </a:t>
            </a:r>
            <a:r>
              <a:rPr lang="en-GB" dirty="0" smtClean="0"/>
              <a:t>   Or any other ways that make you who you are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217</Words>
  <Application>Microsoft Office PowerPoint</Application>
  <PresentationFormat>On-screen Show (4:3)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Celebrating Differences </vt:lpstr>
      <vt:lpstr>DIVERSITY</vt:lpstr>
      <vt:lpstr>London - How diverse are we?</vt:lpstr>
      <vt:lpstr>Religion – How diverse are we?</vt:lpstr>
      <vt:lpstr>Sports – How diverse are we?</vt:lpstr>
      <vt:lpstr>My Identity Crest</vt:lpstr>
      <vt:lpstr>Your task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Glanville, G</cp:lastModifiedBy>
  <cp:revision>28</cp:revision>
  <dcterms:created xsi:type="dcterms:W3CDTF">2018-09-01T23:16:13Z</dcterms:created>
  <dcterms:modified xsi:type="dcterms:W3CDTF">2020-06-29T11:33:17Z</dcterms:modified>
</cp:coreProperties>
</file>